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C9D22-88C9-4032-8852-439B2B8F8C79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8CAA85-92B0-4EC3-817C-CE9F24C2B74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7909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200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100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4445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4695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5634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8CAA85-92B0-4EC3-817C-CE9F24C2B74B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4746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3776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063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037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45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43547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552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0518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531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957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1449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93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21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148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932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57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6266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8B378-4C6D-46B2-ADA5-FE95AD13C306}" type="datetimeFigureOut">
              <a:rPr lang="ru-RU" smtClean="0"/>
              <a:t>24.03.2015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A7C8CE-7A3B-4CA3-9146-B596D0C060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170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  <p:sldLayoutId id="2147483772" r:id="rId15"/>
    <p:sldLayoutId id="21474837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52042" y="1098249"/>
            <a:ext cx="9002596" cy="1646302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МЕЖКУЛЬТУРНАЯ КОММУНИКАЦИЯ </a:t>
            </a:r>
            <a:b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И ОБУЧЕНИЕ ИНОСТРАННЫМ ЯЗЫКАМ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987" y="2821519"/>
            <a:ext cx="5059507" cy="3786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5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701085" y="158338"/>
            <a:ext cx="8596668" cy="1320800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Модель </a:t>
            </a:r>
            <a:r>
              <a:rPr lang="ru-RU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Беннета</a:t>
            </a:r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освоения чужой культуры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Объект 8" descr="C:\Users\Маша\Desktop\к семинару о МК\dmisgraphictransnoc2a9.png"/>
          <p:cNvPicPr>
            <a:picLocks noGrp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85" y="1056905"/>
            <a:ext cx="9155875" cy="18644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5749117"/>
              </p:ext>
            </p:extLst>
          </p:nvPr>
        </p:nvGraphicFramePr>
        <p:xfrm>
          <a:off x="701085" y="3132604"/>
          <a:ext cx="9155434" cy="36371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39339"/>
                <a:gridCol w="1539339"/>
                <a:gridCol w="1539339"/>
                <a:gridCol w="1540328"/>
                <a:gridCol w="1540328"/>
                <a:gridCol w="1456761"/>
              </a:tblGrid>
              <a:tr h="425783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ЭТНОЦЕНТРИЗМ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ЭТНОРЕЛЯТИВИЗМ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024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ОТРИЦАНИЕ</a:t>
                      </a:r>
                      <a:endParaRPr lang="ru-RU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ЗАЩИТА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УМАЛЕНИЕ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ПРИНЯТИЕ</a:t>
                      </a:r>
                      <a:endParaRPr lang="ru-RU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АДАПТАЦИЯ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ИНТЕГРАЦИЯ</a:t>
                      </a:r>
                      <a:endParaRPr lang="ru-RU" sz="14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23421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Мой культурный опыт единственный, правильный. </a:t>
                      </a:r>
                      <a:endParaRPr lang="ru-RU" sz="14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 </a:t>
                      </a: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других культурах не хочу думать вообще.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«Мы -выше,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«они» -ниже.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Критическое отношение.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То, что незнакомо – глупо, ненормально. 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 культуры похожи. Другие культуры примитивны. Ищем только схожести, не видим различий.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Принимаю, но не соглашаюсь. Но, в общем, мне любопытно, отношусь с интересом и уважением.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Использую разные стандарты для оценки. Вижу мир многоцветным и делаю намеренные попытки изменить свое собственное поведение и отношение.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Мне комфортно в другом культурном контексте (как в своем). </a:t>
                      </a:r>
                      <a:endParaRPr lang="ru-RU" sz="1400" b="0" dirty="0" smtClean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Я </a:t>
                      </a:r>
                      <a:r>
                        <a:rPr lang="ru-RU" sz="14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легко вхожу и выхожу из чужой культурной среды.</a:t>
                      </a:r>
                      <a:endParaRPr lang="ru-RU" sz="14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072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ОК из РПД </a:t>
            </a:r>
            <a:r>
              <a:rPr lang="ru-RU" dirty="0"/>
              <a:t>«Практикум по МКК»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77334" y="1520043"/>
            <a:ext cx="8596668" cy="452132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руководствоваться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этическими нормами, предполагающими отказ от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этноцентризма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 и уважение своеобразия иноязычной культуры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обладать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необходимыми интернациональными и контекстными знаниями, позволяющими преодолеть влияние стереотипов и адаптироваться к изменяющимся условиям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v"/>
            </a:pP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владеть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международным этикетом в различных ситуациях межкультурного общения.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86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и культура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053711"/>
            <a:ext cx="8596668" cy="388077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– зеркало культуры</a:t>
            </a:r>
          </a:p>
          <a:p>
            <a:pPr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– сокровищница (кладовая) культуры</a:t>
            </a:r>
          </a:p>
          <a:p>
            <a:pPr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носитель (передатчик) культуры</a:t>
            </a:r>
          </a:p>
          <a:p>
            <a:pPr>
              <a:lnSpc>
                <a:spcPct val="150000"/>
              </a:lnSpc>
            </a:pPr>
            <a:r>
              <a:rPr lang="ru-RU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язык </a:t>
            </a:r>
            <a:r>
              <a:rPr lang="ru-RU" sz="3200" dirty="0">
                <a:latin typeface="Arial" panose="020B0604020202020204" pitchFamily="34" charset="0"/>
                <a:cs typeface="Arial" panose="020B0604020202020204" pitchFamily="34" charset="0"/>
              </a:rPr>
              <a:t>– орудие, инструмент культуры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298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4271" y="1200859"/>
            <a:ext cx="6067849" cy="1320800"/>
          </a:xfrm>
        </p:spPr>
        <p:txBody>
          <a:bodyPr/>
          <a:lstStyle/>
          <a:p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7684" y="2405610"/>
            <a:ext cx="4331277" cy="34375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517" y="2599618"/>
            <a:ext cx="4071249" cy="3049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20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85419" cy="1320800"/>
          </a:xfrm>
        </p:spPr>
        <p:txBody>
          <a:bodyPr/>
          <a:lstStyle/>
          <a:p>
            <a:r>
              <a:rPr lang="ru-RU" dirty="0"/>
              <a:t>Межкультурная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коммуникация – это: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6085" y="1721202"/>
            <a:ext cx="8596668" cy="388077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связь и общение между представителями различных культур, что предполагает как непосредственные контакты между людьми, так и опосредованные формы коммуникации, в том числе язык, речь, письменность, электронную коммуникацию.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совокупность разных форм отношений и общения между индивидами и группами, принадлежащими к разным культурам.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485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0448" y="380340"/>
            <a:ext cx="8596668" cy="1320800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Особенности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 МКК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856014"/>
            <a:ext cx="9749201" cy="482138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/>
              <a:t>Прикладной характер</a:t>
            </a:r>
          </a:p>
          <a:p>
            <a:pPr>
              <a:buFont typeface="Wingdings" panose="05000000000000000000" pitchFamily="2" charset="2"/>
              <a:buChar char="q"/>
            </a:pPr>
            <a:endParaRPr lang="ru-RU" sz="2800" dirty="0"/>
          </a:p>
          <a:p>
            <a:pPr>
              <a:buFont typeface="Wingdings" panose="05000000000000000000" pitchFamily="2" charset="2"/>
              <a:buChar char="q"/>
            </a:pPr>
            <a:r>
              <a:rPr lang="ru-RU" sz="2800" dirty="0" smtClean="0"/>
              <a:t>Междисциплинарность</a:t>
            </a:r>
            <a:endParaRPr lang="ru-RU" sz="2800" dirty="0"/>
          </a:p>
          <a:p>
            <a:pPr>
              <a:buFont typeface="Wingdings" panose="05000000000000000000" pitchFamily="2" charset="2"/>
              <a:buChar char="q"/>
            </a:pPr>
            <a:endParaRPr lang="ru-RU" sz="2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7435" y="1175656"/>
            <a:ext cx="5279703" cy="5077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23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4618" y="253350"/>
            <a:ext cx="8596668" cy="1320800"/>
          </a:xfrm>
        </p:spPr>
        <p:txBody>
          <a:bodyPr>
            <a:normAutofit/>
          </a:bodyPr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Автор понятия МКК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710" y="1226587"/>
            <a:ext cx="3556848" cy="4675450"/>
          </a:xfrm>
        </p:spPr>
      </p:pic>
      <p:sp>
        <p:nvSpPr>
          <p:cNvPr id="7" name="Текст 6"/>
          <p:cNvSpPr>
            <a:spLocks noGrp="1"/>
          </p:cNvSpPr>
          <p:nvPr>
            <p:ph type="body" sz="quarter" idx="3"/>
          </p:nvPr>
        </p:nvSpPr>
        <p:spPr>
          <a:xfrm>
            <a:off x="677334" y="6029486"/>
            <a:ext cx="4185618" cy="576262"/>
          </a:xfrm>
        </p:spPr>
        <p:txBody>
          <a:bodyPr/>
          <a:lstStyle/>
          <a:p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Эдвард Холл (1914 - 2009)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>
          <a:xfrm>
            <a:off x="4939073" y="1104710"/>
            <a:ext cx="4898695" cy="521290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The Silent Language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(1959)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Beyond Culture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(1976)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Hidden Differences Doing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Business with the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Japanese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(1987)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Understanding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Cultural Differences: Germans, French and 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Americans</a:t>
            </a:r>
            <a:r>
              <a:rPr lang="ru-RU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(1990)</a:t>
            </a:r>
            <a:endParaRPr lang="ru-RU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98" y="4256011"/>
            <a:ext cx="4047539" cy="2601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4615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193" y="847106"/>
            <a:ext cx="10746729" cy="1320800"/>
          </a:xfrm>
        </p:spPr>
        <p:txBody>
          <a:bodyPr>
            <a:noAutofit/>
          </a:bodyPr>
          <a:lstStyle/>
          <a:p>
            <a:r>
              <a:rPr lang="ru-RU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Вклад Эдварда Холла в развитие </a:t>
            </a:r>
            <a:br>
              <a:rPr lang="ru-RU" sz="4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теории МКК</a:t>
            </a:r>
            <a:endParaRPr lang="ru-RU" sz="4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5740" y="2737244"/>
            <a:ext cx="4185623" cy="33041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полихронное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время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монохронное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время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37766" y="2737244"/>
            <a:ext cx="6585061" cy="3304117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высококонтекстуализированные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культуры</a:t>
            </a:r>
          </a:p>
          <a:p>
            <a:pPr>
              <a:lnSpc>
                <a:spcPct val="150000"/>
              </a:lnSpc>
              <a:buFont typeface="Courier New" panose="02070309020205020404" pitchFamily="49" charset="0"/>
              <a:buChar char="o"/>
            </a:pPr>
            <a:r>
              <a:rPr lang="ru-RU" sz="29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низкоконтекстуализированные</a:t>
            </a:r>
            <a:r>
              <a:rPr lang="ru-RU" sz="2900" dirty="0" smtClean="0">
                <a:latin typeface="Arial" panose="020B0604020202020204" pitchFamily="34" charset="0"/>
                <a:cs typeface="Arial" panose="020B0604020202020204" pitchFamily="34" charset="0"/>
              </a:rPr>
              <a:t> культуры</a:t>
            </a:r>
            <a:endParaRPr lang="ru-RU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740" y="4389302"/>
            <a:ext cx="3865992" cy="2121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87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38238" y="854697"/>
            <a:ext cx="4276266" cy="576262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Монохронные культуры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59635" y="854697"/>
            <a:ext cx="4316874" cy="576262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Полихронные культуры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580204232"/>
              </p:ext>
            </p:extLst>
          </p:nvPr>
        </p:nvGraphicFramePr>
        <p:xfrm>
          <a:off x="438238" y="1580049"/>
          <a:ext cx="4513772" cy="51314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513772"/>
              </a:tblGrid>
              <a:tr h="55582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Делают одно дело в одно время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55582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Концентрируются на работе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55582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Принимают обязательства по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срокам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55582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Низкоконтекстуализированы, нуждаются в инфо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64261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Преданы работе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486889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Преданы планам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59376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Следуют правилу невмешательства в чужую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жизнь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569383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Выказывают уважение к частной собственности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  <a:tr h="60564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Привыкли к краткосрочным отношениям 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7915" marR="57915" marT="0" marB="0">
                    <a:solidFill>
                      <a:schemeClr val="accent1">
                        <a:alpha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Объект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44065602"/>
              </p:ext>
            </p:extLst>
          </p:nvPr>
        </p:nvGraphicFramePr>
        <p:xfrm>
          <a:off x="5159635" y="1580595"/>
          <a:ext cx="4934391" cy="51444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34391"/>
              </a:tblGrid>
              <a:tr h="545089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Делают много дел одновременно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558139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Сильно отвлекаются, их часто отвлекают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58189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Считают, что цель можно достичь, если получится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57001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Высококонтекстуализированы, уже обладают инфо</a:t>
                      </a:r>
                      <a:endParaRPr lang="ru-RU" sz="18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60924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Преданы людям и человеческим отношениям</a:t>
                      </a:r>
                      <a:endParaRPr lang="ru-RU" sz="18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488271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Меняют планы быстро и легко</a:t>
                      </a:r>
                      <a:endParaRPr lang="ru-RU" sz="18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61252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Больше заботятся о тех, с кем связаны близкими отношениями</a:t>
                      </a:r>
                      <a:endParaRPr lang="ru-RU" sz="1800" b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570015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Занимают и дают в займы часто и легко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  <a:tr h="609248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Char char="ü"/>
                      </a:pPr>
                      <a:r>
                        <a:rPr lang="ru-RU" sz="1800" b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Имеют склонность создавать пожизненные отношения</a:t>
                      </a:r>
                      <a:endParaRPr lang="ru-RU" sz="1800" b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8262" marR="48262" marT="0" marB="0">
                    <a:solidFill>
                      <a:schemeClr val="accent1">
                        <a:alpha val="69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2428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17715"/>
            <a:ext cx="8596668" cy="1320800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Типы коммуникаций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88680558"/>
              </p:ext>
            </p:extLst>
          </p:nvPr>
        </p:nvGraphicFramePr>
        <p:xfrm>
          <a:off x="464458" y="1079469"/>
          <a:ext cx="10116456" cy="52548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72152"/>
                <a:gridCol w="3372152"/>
                <a:gridCol w="3372152"/>
              </a:tblGrid>
              <a:tr h="582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количеству участников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функциональном подходе</a:t>
                      </a:r>
                      <a:endParaRPr lang="ru-RU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 использованию языка</a:t>
                      </a:r>
                      <a:endParaRPr lang="ru-RU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81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-межличностная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(семья, мужчина-женщина)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-информативная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-вербальная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14783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-межгрупповая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-коммуникативная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-невербальная: мимика, взгляд, жесты, </a:t>
                      </a:r>
                      <a:r>
                        <a:rPr lang="ru-RU" sz="20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поза;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прикосновения;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голосовые и интонационные средства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82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-профессиональная</a:t>
                      </a:r>
                      <a:endParaRPr lang="ru-RU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-ритуальная (традиции, обычаи)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582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-массовая (через СМИ)</a:t>
                      </a:r>
                      <a:endParaRPr lang="ru-RU" sz="2000" b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-оценочная (чувства, мнения)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  <a:tr h="8810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-межкультурная (включает все предыдущие)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2000" b="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5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002972" y="170378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Рисунок 4" descr="m2efede9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744" y="222870"/>
            <a:ext cx="9245600" cy="6414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2002972" y="6637733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74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8453" y="203200"/>
            <a:ext cx="8596668" cy="1320800"/>
          </a:xfrm>
        </p:spPr>
        <p:txBody>
          <a:bodyPr>
            <a:normAutofit/>
          </a:bodyPr>
          <a:lstStyle/>
          <a:p>
            <a:r>
              <a:rPr lang="ru-RU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Глоссарий МКК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5745" y="1393371"/>
            <a:ext cx="8802084" cy="5036458"/>
          </a:xfrm>
        </p:spPr>
        <p:txBody>
          <a:bodyPr/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аккультурация</a:t>
            </a:r>
          </a:p>
          <a:p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бикультурная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, мультикультурная 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личность </a:t>
            </a:r>
            <a: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  <a:t>(билингвальная</a:t>
            </a:r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культурный релятивизм</a:t>
            </a:r>
          </a:p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культурный шок</a:t>
            </a:r>
          </a:p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стереотипы культурные</a:t>
            </a:r>
          </a:p>
          <a:p>
            <a:r>
              <a:rPr lang="ru-RU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этноцентризм</a:t>
            </a:r>
            <a:endParaRPr lang="ru-RU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Рисунок 6" descr="C:\Users\Маша\Desktop\к семинару о МК\dnj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6171" y="3367313"/>
            <a:ext cx="4586515" cy="3265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3494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124</TotalTime>
  <Words>526</Words>
  <Application>Microsoft Office PowerPoint</Application>
  <PresentationFormat>Широкоэкранный</PresentationFormat>
  <Paragraphs>106</Paragraphs>
  <Slides>13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Courier New</vt:lpstr>
      <vt:lpstr>Trebuchet MS</vt:lpstr>
      <vt:lpstr>Wingdings</vt:lpstr>
      <vt:lpstr>Wingdings 3</vt:lpstr>
      <vt:lpstr>Грань</vt:lpstr>
      <vt:lpstr>МЕЖКУЛЬТУРНАЯ КОММУНИКАЦИЯ  И ОБУЧЕНИЕ ИНОСТРАННЫМ ЯЗЫКАМ</vt:lpstr>
      <vt:lpstr>Межкультурная коммуникация – это:</vt:lpstr>
      <vt:lpstr>Особенности МКК</vt:lpstr>
      <vt:lpstr>Автор понятия МКК</vt:lpstr>
      <vt:lpstr>Вклад Эдварда Холла в развитие  теории МКК</vt:lpstr>
      <vt:lpstr>Презентация PowerPoint</vt:lpstr>
      <vt:lpstr>Типы коммуникаций</vt:lpstr>
      <vt:lpstr>Презентация PowerPoint</vt:lpstr>
      <vt:lpstr>Глоссарий МКК</vt:lpstr>
      <vt:lpstr>Модель Беннета освоения чужой культуры</vt:lpstr>
      <vt:lpstr>ОК из РПД «Практикум по МКК»</vt:lpstr>
      <vt:lpstr>Язык и культура</vt:lpstr>
      <vt:lpstr>Спасибо за внимание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МЕЖКУЛЬТУРНАЯ КОММУНИКАЦИЯ И ОБУЧЕНИЕ ИНОСТРАННЫМ ЯЗЫКАМ</dc:title>
  <dc:creator>Маша</dc:creator>
  <cp:lastModifiedBy>Маша</cp:lastModifiedBy>
  <cp:revision>14</cp:revision>
  <dcterms:created xsi:type="dcterms:W3CDTF">2015-03-24T17:55:16Z</dcterms:created>
  <dcterms:modified xsi:type="dcterms:W3CDTF">2015-03-24T20:00:05Z</dcterms:modified>
</cp:coreProperties>
</file>